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8yMbYRe7DZIA23zrGo7oOq3R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02232A-5C9D-44B3-A8B6-5CA8B1807035}">
  <a:tblStyle styleId="{1902232A-5C9D-44B3-A8B6-5CA8B18070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2c82708fc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32c82708fc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2c82708f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32c82708fc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2c82708f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32c82708f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2c82708fc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32c82708fc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2c82708fc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32c82708fc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2c82708fc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32c82708fc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2c82708fc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32c82708fc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2c82708fc_7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32c82708fc_7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2c82708f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2c82708f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2c82708fc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32c82708fc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2c82708f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32c82708f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2c82708f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32c82708f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2c82708fc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32c82708fc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2c82708fc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32c82708fc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ctrTitle"/>
          </p:nvPr>
        </p:nvSpPr>
        <p:spPr>
          <a:xfrm>
            <a:off x="2193702" y="12769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ookman Old Styl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subTitle"/>
          </p:nvPr>
        </p:nvSpPr>
        <p:spPr>
          <a:xfrm>
            <a:off x="2193702" y="375658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1"/>
          <p:cNvSpPr txBox="1"/>
          <p:nvPr/>
        </p:nvSpPr>
        <p:spPr>
          <a:xfrm>
            <a:off x="3579677" y="0"/>
            <a:ext cx="629841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RNS Trust ®</a:t>
            </a:r>
            <a:endParaRPr b="1" i="0" sz="1400" u="none" cap="none" strike="noStrike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RNS Institute of Technology</a:t>
            </a:r>
            <a:endParaRPr b="1" i="0" sz="3200" u="none" cap="none" strike="noStrike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Autonomous Institute of Technology Affiliated to VTU</a:t>
            </a:r>
            <a:endParaRPr b="1" i="0" sz="1200" u="none" cap="none" strike="noStrike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Accredited with NAAC A+ Grade</a:t>
            </a:r>
            <a:endParaRPr b="1" i="0" sz="1200" u="none" cap="none" strike="noStrike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 rot="5400000">
            <a:off x="4230866" y="-1366077"/>
            <a:ext cx="465754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_DeepYellow" showMasterSp="0">
  <p:cSld name="4_Title Slide_DeepYellow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/>
          <p:nvPr>
            <p:ph idx="2" type="pic"/>
          </p:nvPr>
        </p:nvSpPr>
        <p:spPr>
          <a:xfrm>
            <a:off x="2190750" y="0"/>
            <a:ext cx="1000125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32" name="Google Shape;32;p12"/>
          <p:cNvSpPr/>
          <p:nvPr>
            <p:ph idx="1" type="body"/>
          </p:nvPr>
        </p:nvSpPr>
        <p:spPr>
          <a:xfrm>
            <a:off x="8074536" y="3124200"/>
            <a:ext cx="2087678" cy="3270696"/>
          </a:xfrm>
          <a:prstGeom prst="triangle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3" type="body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ookman Old Style"/>
              <a:buNone/>
              <a:defRPr sz="5000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4" type="subTitle"/>
          </p:nvPr>
        </p:nvSpPr>
        <p:spPr>
          <a:xfrm>
            <a:off x="4059707" y="4297679"/>
            <a:ext cx="4072586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pic>
        <p:nvPicPr>
          <p:cNvPr descr="A gold medal with red text&#10;&#10;Description automatically generated" id="36" name="Google Shape;3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130" y="4759548"/>
            <a:ext cx="1801368" cy="17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1301839" y="1562950"/>
            <a:ext cx="10515600" cy="465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ookman Old Styl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9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.xml"/><Relationship Id="rId10" Type="http://schemas.openxmlformats.org/officeDocument/2006/relationships/slideLayout" Target="../slideLayouts/slideLayout4.xml"/><Relationship Id="rId1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6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3.xml"/><Relationship Id="rId15" Type="http://schemas.openxmlformats.org/officeDocument/2006/relationships/slideLayout" Target="../slideLayouts/slideLayout9.xml"/><Relationship Id="rId14" Type="http://schemas.openxmlformats.org/officeDocument/2006/relationships/slideLayout" Target="../slideLayouts/slideLayout8.xml"/><Relationship Id="rId17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19" Type="http://schemas.openxmlformats.org/officeDocument/2006/relationships/theme" Target="../theme/theme2.xml"/><Relationship Id="rId6" Type="http://schemas.openxmlformats.org/officeDocument/2006/relationships/image" Target="../media/image3.png"/><Relationship Id="rId1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-7177" y="6086185"/>
            <a:ext cx="12203121" cy="75442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109728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" name="Google Shape;12;p10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  <a:defRPr b="0" i="0" sz="4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1301839" y="1562950"/>
            <a:ext cx="10515600" cy="465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logo of elephants in a blue and white circle&#10;&#10;Description automatically generated" id="17" name="Google Shape;17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17394"/>
            <a:ext cx="1097280" cy="700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- IEEE Computer Society Bangalore Chapter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056" y="3329211"/>
            <a:ext cx="1107308" cy="562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late with a picture of a person in a white hat&#10;&#10;Description automatically generated"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34388"/>
            <a:ext cx="1097280" cy="1098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rda Malawi Scholarship 2024-25" id="20" name="Google Shape;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028" y="2046791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5" y="6139766"/>
            <a:ext cx="3020862" cy="700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and blue logo&#10;&#10;Description automatically generated" id="22" name="Google Shape;2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177" y="3989214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7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2167944" y="1171978"/>
            <a:ext cx="9144000" cy="131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45"/>
              <a:buFont typeface="Times New Roman"/>
              <a:buNone/>
            </a:pPr>
            <a:r>
              <a:rPr b="1" lang="en-US" sz="4445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enhanced dual server public key encryption for secure cloud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2167944" y="2485624"/>
            <a:ext cx="9144000" cy="337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None/>
            </a:pPr>
            <a:r>
              <a:rPr b="1" lang="en-US" sz="2800">
                <a:solidFill>
                  <a:srgbClr val="7030A0"/>
                </a:solidFill>
              </a:rPr>
              <a:t>TEAM</a:t>
            </a:r>
            <a:endParaRPr b="1">
              <a:solidFill>
                <a:srgbClr val="7030A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b="1" lang="en-US" sz="2800">
                <a:solidFill>
                  <a:srgbClr val="002060"/>
                </a:solidFill>
              </a:rPr>
              <a:t>ARUN S				1RN23CY401</a:t>
            </a:r>
            <a:endParaRPr b="1" sz="2800">
              <a:solidFill>
                <a:srgbClr val="00206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b="1" lang="en-US" sz="2800">
                <a:solidFill>
                  <a:srgbClr val="002060"/>
                </a:solidFill>
              </a:rPr>
              <a:t>BK PRAMILA			1RN23CY402</a:t>
            </a:r>
            <a:endParaRPr b="1" sz="2800">
              <a:solidFill>
                <a:srgbClr val="00206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b="1" lang="en-US" sz="2800">
                <a:solidFill>
                  <a:srgbClr val="002060"/>
                </a:solidFill>
              </a:rPr>
              <a:t>CHANDAN GK			1RN23CY404</a:t>
            </a:r>
            <a:endParaRPr b="1" sz="2800">
              <a:solidFill>
                <a:srgbClr val="00206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</a:rPr>
              <a:t>Guide</a:t>
            </a:r>
            <a:endParaRPr b="1" sz="28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b="1" lang="en-US" sz="2000">
                <a:solidFill>
                  <a:srgbClr val="002060"/>
                </a:solidFill>
              </a:rPr>
              <a:t>Mrs. LIKITHA R</a:t>
            </a:r>
            <a:endParaRPr b="1" sz="2000">
              <a:solidFill>
                <a:srgbClr val="00206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b="1" lang="en-US" sz="2000">
                <a:solidFill>
                  <a:srgbClr val="C00000"/>
                </a:solidFill>
              </a:rPr>
              <a:t>Designation</a:t>
            </a:r>
            <a:endParaRPr b="1" sz="28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106" name="Google Shape;106;p1"/>
          <p:cNvSpPr txBox="1"/>
          <p:nvPr/>
        </p:nvSpPr>
        <p:spPr>
          <a:xfrm>
            <a:off x="3032120" y="6284891"/>
            <a:ext cx="91598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Department of Computer Science and Engineering (Cyber Security)</a:t>
            </a:r>
            <a:endParaRPr b="1" sz="2000">
              <a:solidFill>
                <a:srgbClr val="C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2c82708fc_0_154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Literature Survey</a:t>
            </a:r>
            <a:endParaRPr b="1"/>
          </a:p>
        </p:txBody>
      </p:sp>
      <p:sp>
        <p:nvSpPr>
          <p:cNvPr id="189" name="Google Shape;189;g332c82708fc_0_154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32c82708fc_0_154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91" name="Google Shape;191;g332c82708fc_0_154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2" name="Google Shape;192;g332c82708fc_0_154"/>
          <p:cNvGraphicFramePr/>
          <p:nvPr/>
        </p:nvGraphicFramePr>
        <p:xfrm>
          <a:off x="1830165" y="1125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{1902232A-5C9D-44B3-A8B6-5CA8B1807035}</a:tableStyleId>
              </a:tblPr>
              <a:tblGrid>
                <a:gridCol w="1799700"/>
                <a:gridCol w="1144800"/>
                <a:gridCol w="1014725"/>
                <a:gridCol w="1958350"/>
                <a:gridCol w="1485900"/>
                <a:gridCol w="1562100"/>
              </a:tblGrid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Title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Methodology/ Approach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Advantages 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Disadvantages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Privacy-Preserving Data Search in Cloud Storage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Huang, C., &amp; Shen, X.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Privacy-preserving searchable encryption techniques for cloud storage.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Enhances data privacy while enabling efficient search.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introduce additional computational overhead in large datasets.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2c82708fc_0_18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Existing System &amp; Challenges</a:t>
            </a:r>
            <a:endParaRPr b="1"/>
          </a:p>
        </p:txBody>
      </p:sp>
      <p:sp>
        <p:nvSpPr>
          <p:cNvPr id="198" name="Google Shape;198;g332c82708fc_0_18"/>
          <p:cNvSpPr txBox="1"/>
          <p:nvPr>
            <p:ph idx="1" type="body"/>
          </p:nvPr>
        </p:nvSpPr>
        <p:spPr>
          <a:xfrm>
            <a:off x="1301839" y="138357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traditional public key encryption (PKE)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like RSA &amp; DSA, which are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vulnerable to attacks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Single-server architecture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allows direct interaction with encrypted data, increasing security risks.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Keyword-based search is inefficient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leading to slow retrieval times and higher computational costs.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Prone to Keyword Guessing Attacks (KGA)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allowing attackers to infer stored data.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Lacks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AI-driven optimization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post-quantum security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making it unprepared for future threats.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332c82708fc_0_18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32c82708fc_0_18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01" name="Google Shape;201;g332c82708fc_0_18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2c82708fc_0_27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Proposed System</a:t>
            </a:r>
            <a:endParaRPr b="1"/>
          </a:p>
        </p:txBody>
      </p:sp>
      <p:sp>
        <p:nvSpPr>
          <p:cNvPr id="207" name="Google Shape;207;g332c82708fc_0_27"/>
          <p:cNvSpPr txBox="1"/>
          <p:nvPr>
            <p:ph idx="1" type="body"/>
          </p:nvPr>
        </p:nvSpPr>
        <p:spPr>
          <a:xfrm>
            <a:off x="1301839" y="138357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Implements an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AI-enhanced dual-server encryption model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for secure cloud storage and search.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AI-driven keyword search optimization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reduces redundancy and improves retrieval speed.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Dual-server architecture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ensures: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Server 1: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Processes encrypted search requests.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Server 2: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Verifies keyword authenticity before allowing data retrieval.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Prevents direct access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to encrypted data, reducing security risks.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Post-quantum cryptography (optional)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adds future-proof security against quantum threats.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Ensures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end-to-end encryption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making cloud search both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efficient and highly secure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332c82708fc_0_27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32c82708fc_0_27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10" name="Google Shape;210;g332c82708fc_0_27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Architecture Diagram</a:t>
            </a:r>
            <a:endParaRPr b="1"/>
          </a:p>
        </p:txBody>
      </p:sp>
      <p:sp>
        <p:nvSpPr>
          <p:cNvPr id="216" name="Google Shape;216;p7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18" name="Google Shape;218;p7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675" y="1089591"/>
            <a:ext cx="8284645" cy="467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2c82708fc_0_118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Data Flow Diagram (DFD)</a:t>
            </a:r>
            <a:endParaRPr b="1"/>
          </a:p>
        </p:txBody>
      </p:sp>
      <p:sp>
        <p:nvSpPr>
          <p:cNvPr id="225" name="Google Shape;225;g332c82708fc_0_118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2c82708fc_0_118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27" name="Google Shape;227;g332c82708fc_0_118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332c82708fc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888" y="1303303"/>
            <a:ext cx="6238220" cy="467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2c82708fc_0_126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Use Case Diagram</a:t>
            </a:r>
            <a:endParaRPr b="1"/>
          </a:p>
        </p:txBody>
      </p:sp>
      <p:sp>
        <p:nvSpPr>
          <p:cNvPr id="234" name="Google Shape;234;g332c82708fc_0_126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2c82708fc_0_126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36" name="Google Shape;236;g332c82708fc_0_126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332c82708fc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25" y="1250816"/>
            <a:ext cx="7193256" cy="467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Modules</a:t>
            </a:r>
            <a:endParaRPr b="1"/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1301839" y="1562950"/>
            <a:ext cx="10515600" cy="465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6957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Data Encryption &amp; Storage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→ Encrypts data before storing it securely in the cloud.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AI-Driven Search Optimization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→ AI refines search queries for faster and more efficient retrieval.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Dual-Server Search Execution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→ Ensures secure search by splitting processing and verification.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Post-Quantum Cryptography (Optional)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→ Enhances security against future quantum threats.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Secure Search &amp; Data Retrieval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→ Retrieves only authorized and relevant data while ensuring end-to-end encryption.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8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46" name="Google Shape;246;p8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2c82708fc_0_166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Technologies / Languages Used</a:t>
            </a:r>
            <a:endParaRPr b="1"/>
          </a:p>
        </p:txBody>
      </p:sp>
      <p:sp>
        <p:nvSpPr>
          <p:cNvPr id="252" name="Google Shape;252;g332c82708fc_0_166"/>
          <p:cNvSpPr txBox="1"/>
          <p:nvPr>
            <p:ph idx="1" type="body"/>
          </p:nvPr>
        </p:nvSpPr>
        <p:spPr>
          <a:xfrm>
            <a:off x="1301839" y="1562950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Programming Language: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Python / Java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Machine Learning: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TensorFlow / Scikit-Learn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Cloud Storage: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AWS / Google Cloud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Encryption: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Elliptic Curve Cryptography (ECC), Lattice-based Cryptography (Post-Quantum)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Frameworks: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Flask / Django for Web Interface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Database: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MySQL / NoSQL</a:t>
            </a:r>
            <a:endParaRPr sz="2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332c82708fc_0_166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2c82708fc_0_166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55" name="Google Shape;255;g332c82708fc_0_166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2c82708fc_7_0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Gantt Chart</a:t>
            </a:r>
            <a:endParaRPr b="1"/>
          </a:p>
        </p:txBody>
      </p:sp>
      <p:sp>
        <p:nvSpPr>
          <p:cNvPr id="261" name="Google Shape;261;g332c82708fc_7_0"/>
          <p:cNvSpPr txBox="1"/>
          <p:nvPr>
            <p:ph idx="1" type="body"/>
          </p:nvPr>
        </p:nvSpPr>
        <p:spPr>
          <a:xfrm>
            <a:off x="1301850" y="1383700"/>
            <a:ext cx="10515600" cy="4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2" name="Google Shape;262;g332c82708fc_7_0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32c82708fc_7_0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64" name="Google Shape;264;g332c82708fc_7_0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332c82708fc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00" y="1161725"/>
            <a:ext cx="8162925" cy="505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Conclusion</a:t>
            </a:r>
            <a:endParaRPr b="1"/>
          </a:p>
        </p:txBody>
      </p:sp>
      <p:sp>
        <p:nvSpPr>
          <p:cNvPr id="271" name="Google Shape;271;p9"/>
          <p:cNvSpPr txBox="1"/>
          <p:nvPr>
            <p:ph idx="1" type="body"/>
          </p:nvPr>
        </p:nvSpPr>
        <p:spPr>
          <a:xfrm>
            <a:off x="1301839" y="1562950"/>
            <a:ext cx="10515600" cy="465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AI-Enhanced Dual-Server Encryption for Secure Cloud Search (AI-DS-PEKS) ensures robust security and efficiency in cloud-based data retrieval. 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integrating AI-driven keyword optimization, dual-server verification, and post-quantum cryptography, the system enhances search accuracy while preventing unauthorized access. 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encryption model guarantees confidentiality, safeguarding sensitive data from threats like Keyword Guessing Attacks (KGA). 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9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74" name="Google Shape;274;p9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idx="4" type="subTitle"/>
          </p:nvPr>
        </p:nvSpPr>
        <p:spPr>
          <a:xfrm>
            <a:off x="4583832" y="764704"/>
            <a:ext cx="4072586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5400"/>
              <a:t>Our leaders </a:t>
            </a:r>
            <a:endParaRPr sz="5400"/>
          </a:p>
        </p:txBody>
      </p:sp>
      <p:sp>
        <p:nvSpPr>
          <p:cNvPr id="112" name="Google Shape;112;p2"/>
          <p:cNvSpPr txBox="1"/>
          <p:nvPr/>
        </p:nvSpPr>
        <p:spPr>
          <a:xfrm>
            <a:off x="6137904" y="4960382"/>
            <a:ext cx="25922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Dr. R N Shetty</a:t>
            </a:r>
            <a:endParaRPr b="1" sz="2000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Founder</a:t>
            </a:r>
            <a:endParaRPr b="1" sz="2000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1928 - forever</a:t>
            </a:r>
            <a:endParaRPr b="1" sz="2000">
              <a:solidFill>
                <a:srgbClr val="00206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A person in a suit&#10;&#10;Description automatically generated with low confidence"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944" y="1574452"/>
            <a:ext cx="3240000" cy="3240000"/>
          </a:xfrm>
          <a:prstGeom prst="ellipse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A picture containing table, bowl, sitting, cup&#10;&#10;Description automatically generated"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7444" y="3940734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, bowl, sitting, cup&#10;&#10;Description automatically generated"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6152" y="3940734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969552" y="881954"/>
            <a:ext cx="8928992" cy="5897523"/>
          </a:xfrm>
          <a:prstGeom prst="rect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A picture containing red, dark, colorful&#10;&#10;Description automatically generated" id="117" name="Google Shape;1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0276" y="1100690"/>
            <a:ext cx="6313126" cy="4532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water, outdoor&#10;&#10;Description automatically generated" id="118" name="Google Shape;118;p2"/>
          <p:cNvPicPr preferRelativeResize="0"/>
          <p:nvPr/>
        </p:nvPicPr>
        <p:blipFill rotWithShape="1">
          <a:blip r:embed="rId6">
            <a:alphaModFix/>
          </a:blip>
          <a:srcRect b="4083" l="4771" r="42609" t="5660"/>
          <a:stretch/>
        </p:blipFill>
        <p:spPr>
          <a:xfrm>
            <a:off x="272848" y="217019"/>
            <a:ext cx="1979860" cy="21865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"/>
          <p:cNvSpPr txBox="1"/>
          <p:nvPr/>
        </p:nvSpPr>
        <p:spPr>
          <a:xfrm>
            <a:off x="2969552" y="68419"/>
            <a:ext cx="89289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9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Tribute to Our Founder</a:t>
            </a:r>
            <a:endParaRPr b="1" sz="4000">
              <a:solidFill>
                <a:srgbClr val="000099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A white gazebo with a dome and steps in front of a body of water&#10;&#10;Description automatically generated" id="120" name="Google Shape;120;p2"/>
          <p:cNvPicPr preferRelativeResize="0"/>
          <p:nvPr/>
        </p:nvPicPr>
        <p:blipFill rotWithShape="1">
          <a:blip r:embed="rId7">
            <a:alphaModFix/>
          </a:blip>
          <a:srcRect b="43760" l="22650" r="22539" t="0"/>
          <a:stretch/>
        </p:blipFill>
        <p:spPr>
          <a:xfrm>
            <a:off x="272848" y="2535209"/>
            <a:ext cx="1979860" cy="203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2c82708fc_7_11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Future scope</a:t>
            </a:r>
            <a:endParaRPr b="1"/>
          </a:p>
        </p:txBody>
      </p:sp>
      <p:sp>
        <p:nvSpPr>
          <p:cNvPr id="280" name="Google Shape;280;g332c82708fc_7_11"/>
          <p:cNvSpPr txBox="1"/>
          <p:nvPr>
            <p:ph idx="1" type="body"/>
          </p:nvPr>
        </p:nvSpPr>
        <p:spPr>
          <a:xfrm>
            <a:off x="1301839" y="1562950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 may include adaptive AI models that continuously refine keyword optimization for evolving search patterns. Expansion to hybrid and multi-cloud environments can ensure broader applicability and resilience. 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post-quantum cryptographic techniques can be further explored to counteract emerging quantum computing threats. Blockchain integration could offer enhanced data integrity and transparency in search transactions. 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g332c82708fc_7_11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2c82708fc_7_11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83" name="Google Shape;283;g332c82708fc_7_11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2c82708fc_0_35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References</a:t>
            </a:r>
            <a:endParaRPr b="1"/>
          </a:p>
        </p:txBody>
      </p:sp>
      <p:sp>
        <p:nvSpPr>
          <p:cNvPr id="289" name="Google Shape;289;g332c82708fc_0_35"/>
          <p:cNvSpPr txBox="1"/>
          <p:nvPr>
            <p:ph idx="1" type="body"/>
          </p:nvPr>
        </p:nvSpPr>
        <p:spPr>
          <a:xfrm>
            <a:off x="1301839" y="1383700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Zhou, Y., Hu, Z., &amp; Li, F. (2021). Searchable public-key encryption with cryptographic reverse firewalls for cloud storage. IEEE Transactions on Cloud Computing, 11(1), 383-396.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Seth, B., Dalal, S., Jaglan, V., Le, D. N., Mohan, S., &amp; Srivastava, G. (2022). Integrating encryption techniques for secure data storage in the cloud. Transactions on Emerging Telecommunications Technologies, 33(4), e4108.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Li, W., Susilo, W., Xia, C., Huang, L., Guo, F., &amp; Wang, T. (2024). Secure data integrity check based on verified public key encryption with equality test for multi-cloud storage. IEEE transactions on dependable and secure computing.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Ghosh, S., Verma, S. K., Ghosh, U., &amp; Al-Numay, M. (2023). Improved End-to-End Data Security Approach for Cloud Computing. Sustainability, 15(22), 16010.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Fábrega, A., Pérez, C. O., Namavari, A., Nassi, B., Agarwal, R., &amp; Ristenpart, T. (2024, May). Injection attacks against end-to-end encrypted applications. In 2024 IEEE Symposium on Security and Privacy (SP) (pp. 2648-2665). IEEE.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332c82708fc_0_35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32c82708fc_0_35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292" name="Google Shape;292;g332c82708fc_0_35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2c82708fc_0_43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References</a:t>
            </a:r>
            <a:endParaRPr b="1"/>
          </a:p>
        </p:txBody>
      </p:sp>
      <p:sp>
        <p:nvSpPr>
          <p:cNvPr id="298" name="Google Shape;298;g332c82708fc_0_43"/>
          <p:cNvSpPr txBox="1"/>
          <p:nvPr>
            <p:ph idx="1" type="body"/>
          </p:nvPr>
        </p:nvSpPr>
        <p:spPr>
          <a:xfrm>
            <a:off x="1301839" y="1383700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 startAt="6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Zhang, S., Yong, X., Luo, M., He, D., &amp; Choo, K. K. R. (2021). DssP: Efficient dual-server secret sharing protocol based on password authentication for cloud storage services. IEEE Systems Journal, 16(2), 2172-2182.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 startAt="6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Chenam, V. B., &amp; Ali, S. T. (2022). A designated cloud server-based multi-user certificateless public key authenticated encryption with conjunctive keyword search against IKGA. Computer Standards &amp; Interfaces, 81, 103603.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 startAt="6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Shuquan, L., Xi, Z., &amp; Ruojie, L. (2024, December). a Fast Searchable Encryption Scheme Based on Dual Servers. In 2024 21st International Computer Conference on Wavelet Active Media Technology and Information Processing (ICCWAMTIP) (pp. 1-7). IEEE.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 startAt="6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Zhao, M., Ding, Y., Tang, S., Liang, H., &amp; Wang, H. (2022). Public Key Encryption with Authorized Equality Test on Outsourced Ciphertexts for Cloud‐Assisted IoT in Dual Server Model. Wireless Communications and Mobile Computing, 2022(1), 4462134.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 startAt="6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Zhang, S., Yong, X., Luo, M., He, D., &amp; Choo, K. K. R. (2021). DssP: Efficient dual-server secret sharing protocol based on password authentication for cloud storage services. IEEE Systems Journal, 16(2), 2172-2182.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332c82708fc_0_43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32c82708fc_0_43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301" name="Google Shape;301;g332c82708fc_0_43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26" name="Google Shape;126;p3"/>
          <p:cNvSpPr txBox="1"/>
          <p:nvPr>
            <p:ph idx="1" type="body"/>
          </p:nvPr>
        </p:nvSpPr>
        <p:spPr>
          <a:xfrm>
            <a:off x="1301839" y="122272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Introduction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Problem Statement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Objectives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Literature Survey Summary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Existing System &amp; Challenges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Proposed System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System Architecture Diagram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Data Flow Diagram (DFD)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Use Case Diagram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Modules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Technologies Used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Gantt Chart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Future Scope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Conclusion</a:t>
            </a:r>
            <a:endParaRPr sz="2981"/>
          </a:p>
          <a:p>
            <a:pPr indent="-1549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81"/>
              <a:t>References </a:t>
            </a:r>
            <a:endParaRPr sz="2981"/>
          </a:p>
        </p:txBody>
      </p:sp>
      <p:sp>
        <p:nvSpPr>
          <p:cNvPr id="127" name="Google Shape;127;p3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29" name="Google Shape;129;p3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1301839" y="580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Introduction</a:t>
            </a:r>
            <a:endParaRPr b="1"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1301839" y="138357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Cloud computing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is widely used for data storage but faces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security challenges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like unauthorized access and keyword guessing attacks (KGA).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Traditional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public key encryption (PKE)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methods are inefficient for secure and fast cloud search.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This project introduces an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AI-enhanced dual-server encryption system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to improve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security and search efficiency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AI-driven keyword search optimization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for faster and accurate retrieval.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Dual-server architecture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to prevent direct access to encrypted data.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Post-quantum cryptography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(optional) for future-proof security.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Ensures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end-to-end encryption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protecting both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stored data and search queries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in the cloud.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4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38" name="Google Shape;138;p4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2c82708fc_0_1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Problem Statement</a:t>
            </a:r>
            <a:endParaRPr b="1"/>
          </a:p>
        </p:txBody>
      </p:sp>
      <p:sp>
        <p:nvSpPr>
          <p:cNvPr id="144" name="Google Shape;144;g332c82708fc_0_1"/>
          <p:cNvSpPr txBox="1"/>
          <p:nvPr>
            <p:ph idx="1" type="body"/>
          </p:nvPr>
        </p:nvSpPr>
        <p:spPr>
          <a:xfrm>
            <a:off x="1301839" y="138357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Cloud storage is vulnerable to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unauthorized access, data breaches, and keyword guessing attacks (KGA)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Traditional encryption methods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(like RSA &amp; DSA) are inefficient for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secure and fast search operations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Existing systems allow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direct access to encrypted data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increasing security risks.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Keyword-based search in encrypted data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is slow and prone to attacks.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There is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no integration of AI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to optimize search operations and detect anomalies.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quantum computing advancements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could break conventional encryption, making cloud security weaker.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332c82708fc_0_1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32c82708fc_0_1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47" name="Google Shape;147;g332c82708fc_0_1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2c82708fc_0_10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Objectives</a:t>
            </a:r>
            <a:endParaRPr b="1"/>
          </a:p>
        </p:txBody>
      </p:sp>
      <p:sp>
        <p:nvSpPr>
          <p:cNvPr id="153" name="Google Shape;153;g332c82708fc_0_10"/>
          <p:cNvSpPr txBox="1"/>
          <p:nvPr>
            <p:ph idx="1" type="body"/>
          </p:nvPr>
        </p:nvSpPr>
        <p:spPr>
          <a:xfrm>
            <a:off x="1301839" y="1383575"/>
            <a:ext cx="105156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Enhance cloud security using AI-driven public key encryption.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Prevent unauthorized access and Keyword Guessing Attacks (KGA).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Implement dual-server architecture to separate search processing and verification.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Optimize keyword search using AI to reduce redundancy and improve efficiency.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Ensure end-to-end encryption for both stored data and search queries.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Explore post-quantum cryptography for future-proof security against quantum threats.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g332c82708fc_0_10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2c82708fc_0_10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56" name="Google Shape;156;g332c82708fc_0_10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Literature Survey</a:t>
            </a:r>
            <a:endParaRPr b="1"/>
          </a:p>
        </p:txBody>
      </p:sp>
      <p:sp>
        <p:nvSpPr>
          <p:cNvPr id="162" name="Google Shape;162;p5"/>
          <p:cNvSpPr txBox="1"/>
          <p:nvPr>
            <p:ph idx="10" type="dt"/>
          </p:nvPr>
        </p:nvSpPr>
        <p:spPr>
          <a:xfrm>
            <a:off x="3227818" y="6376311"/>
            <a:ext cx="12025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 txBox="1"/>
          <p:nvPr>
            <p:ph idx="11" type="ftr"/>
          </p:nvPr>
        </p:nvSpPr>
        <p:spPr>
          <a:xfrm>
            <a:off x="4571999" y="6367168"/>
            <a:ext cx="65295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64" name="Google Shape;164;p5"/>
          <p:cNvSpPr txBox="1"/>
          <p:nvPr>
            <p:ph idx="12" type="sldNum"/>
          </p:nvPr>
        </p:nvSpPr>
        <p:spPr>
          <a:xfrm>
            <a:off x="11240699" y="6351787"/>
            <a:ext cx="5767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5" name="Google Shape;165;p5"/>
          <p:cNvGraphicFramePr/>
          <p:nvPr/>
        </p:nvGraphicFramePr>
        <p:xfrm>
          <a:off x="1830165" y="1125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{1902232A-5C9D-44B3-A8B6-5CA8B1807035}</a:tableStyleId>
              </a:tblPr>
              <a:tblGrid>
                <a:gridCol w="1513200"/>
                <a:gridCol w="1431300"/>
                <a:gridCol w="1014725"/>
                <a:gridCol w="1958350"/>
                <a:gridCol w="1485900"/>
                <a:gridCol w="1562100"/>
              </a:tblGrid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Title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Methodology/ Approach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Advantages 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Disadvantages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Searchable public-key encryption with cryptographic reverse firewalls for cloud storage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Zhou, Y., Hu, Z., &amp; Li, F.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Searchable public key encryption with cryptographic reverse firewalls to prevent unauthorized keyword attacks.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Enhanced security against keyword guessing attacks.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Higher computational cost compared to traditional encryption.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Integrating encryption techniques for secure data storage in the cloud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Seth, B., Dalal, S., Jaglan, V., Le, D. N., Mohan, S., &amp; Srivastava, G.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Combination of multiple encryption techniques for cloud security.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 protection against brute-force attacks.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Increased processing overhead.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Secure data integrity check based on verified public key encryption with equality test for multi-cloud storage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Li, W., Susilo, W., Xia, C., Huang, L., Guo, F., &amp; Wang, T.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key encryption with an equality test for integrity verification across multiple cloud servers.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Ensures data integrity and correctness.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scalability for large cloud infrastructures.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c82708fc_0_136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Literature Survey</a:t>
            </a:r>
            <a:endParaRPr b="1"/>
          </a:p>
        </p:txBody>
      </p:sp>
      <p:sp>
        <p:nvSpPr>
          <p:cNvPr id="171" name="Google Shape;171;g332c82708fc_0_136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32c82708fc_0_136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73" name="Google Shape;173;g332c82708fc_0_136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4" name="Google Shape;174;g332c82708fc_0_136"/>
          <p:cNvGraphicFramePr/>
          <p:nvPr/>
        </p:nvGraphicFramePr>
        <p:xfrm>
          <a:off x="1830165" y="1125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{1902232A-5C9D-44B3-A8B6-5CA8B1807035}</a:tableStyleId>
              </a:tblPr>
              <a:tblGrid>
                <a:gridCol w="1513200"/>
                <a:gridCol w="1431300"/>
                <a:gridCol w="1014725"/>
                <a:gridCol w="1958350"/>
                <a:gridCol w="1485900"/>
                <a:gridCol w="1562100"/>
              </a:tblGrid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Title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Methodology/ Approach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Advantages 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Disadvantages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End-to-End Data Security Approach for Cloud Computing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Ghosh, S., Verma, S. K., Ghosh, U., &amp; Al-Numay, M.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End-to-end encryption model to enhance cloud security.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Enhanced confidentiality and data protection.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increase latency in data retrieval.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Injection attacks against end-to-end encrypted applications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Fábrega, A., Pérez, C. O., Namavari, A., Nassi, B., Agarwal, R., &amp; Ristenpart, T.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Analysis of injection attacks in encrypted applications and proposed mitigation strategies.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Identifies key vulnerabilities and solutions for encryption-based systems.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Focuses on application-level security rather than cloud infrastructure.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DssP: Efficient dual-server secret sharing protocol based on password authentication for cloud storage services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Zhang, S., Yong, X., Luo, M., He, D., &amp; Choo, K. K. R.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Dual-server secret sharing protocol using password authentication.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security and efficiency for password-based encryption.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Password dependency may pose a risk if credentials are compromised.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c82708fc_0_145"/>
          <p:cNvSpPr txBox="1"/>
          <p:nvPr>
            <p:ph type="title"/>
          </p:nvPr>
        </p:nvSpPr>
        <p:spPr>
          <a:xfrm>
            <a:off x="1301839" y="580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lang="en-US"/>
              <a:t>Literature Survey</a:t>
            </a:r>
            <a:endParaRPr b="1"/>
          </a:p>
        </p:txBody>
      </p:sp>
      <p:sp>
        <p:nvSpPr>
          <p:cNvPr id="180" name="Google Shape;180;g332c82708fc_0_145"/>
          <p:cNvSpPr txBox="1"/>
          <p:nvPr>
            <p:ph idx="10" type="dt"/>
          </p:nvPr>
        </p:nvSpPr>
        <p:spPr>
          <a:xfrm>
            <a:off x="3227818" y="6376311"/>
            <a:ext cx="120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32c82708fc_0_145"/>
          <p:cNvSpPr txBox="1"/>
          <p:nvPr>
            <p:ph idx="11" type="ftr"/>
          </p:nvPr>
        </p:nvSpPr>
        <p:spPr>
          <a:xfrm>
            <a:off x="4571999" y="6367168"/>
            <a:ext cx="652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Dept. of CSE (Cyber Security) – Mini Project Presentation</a:t>
            </a:r>
            <a:endParaRPr/>
          </a:p>
        </p:txBody>
      </p:sp>
      <p:sp>
        <p:nvSpPr>
          <p:cNvPr id="182" name="Google Shape;182;g332c82708fc_0_145"/>
          <p:cNvSpPr txBox="1"/>
          <p:nvPr>
            <p:ph idx="12" type="sldNum"/>
          </p:nvPr>
        </p:nvSpPr>
        <p:spPr>
          <a:xfrm>
            <a:off x="11240699" y="6351787"/>
            <a:ext cx="5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3" name="Google Shape;183;g332c82708fc_0_145"/>
          <p:cNvGraphicFramePr/>
          <p:nvPr/>
        </p:nvGraphicFramePr>
        <p:xfrm>
          <a:off x="1830165" y="1125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{1902232A-5C9D-44B3-A8B6-5CA8B1807035}</a:tableStyleId>
              </a:tblPr>
              <a:tblGrid>
                <a:gridCol w="1799700"/>
                <a:gridCol w="1144800"/>
                <a:gridCol w="1014725"/>
                <a:gridCol w="1958350"/>
                <a:gridCol w="1485900"/>
                <a:gridCol w="1562100"/>
              </a:tblGrid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Title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Methodology/ Approach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Advantages 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Disadvantages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designated cloud server-based multi-user certificateless public key authenticated encryption with conjunctive keyword search against IKGA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Chenam, V. B., &amp; Ali, S. T.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Certificateless public key encryption with conjunctive keyword search to defend against keyword guessing attacks.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Prevents unauthorized keyword search and mitigates IKGA risks.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Relatively new approach; requires further validation.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Fast Searchable Encryption Scheme Based on Dual Servers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Shuquan, L., Xi, Z., &amp; Ruojie, L.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encryption scheme utilizing dual servers for secure search.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Accelerates secure search operations while maintaining confidentiality.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more computational resources for implementation.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Key Encryption with Authorized Equality Test on Outsourced Ciphertexts for Cloud‐Assisted IoT in Dual Server Model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Zhao, M., Ding, Y., Tang, S., Liang, H., &amp; Wang, H.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key encryption supporting equality testing for cloud-assisted IoT.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Facilitates secure and efficient data access in IoT environments.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applicability outside IoT scenarios.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2024-11-03T07:06:00Z</dcterms:created>
  <dc:creator>SUPERADMIN_CSE-CY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982EE26BEF7847C0B9067B39D36E8BB5_13</vt:lpwstr>
  </property>
  <property fmtid="{D5CDD505-2E9C-101B-9397-08002B2CF9AE}" pid="3" name="KSOProductBuildVer">
    <vt:lpwstr>1033-12.2.0.18607</vt:lpwstr>
  </property>
</Properties>
</file>